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366" r:id="rId3"/>
    <p:sldId id="367" r:id="rId5"/>
    <p:sldId id="391" r:id="rId6"/>
    <p:sldId id="392" r:id="rId7"/>
    <p:sldId id="395" r:id="rId8"/>
    <p:sldId id="396" r:id="rId9"/>
    <p:sldId id="397" r:id="rId10"/>
    <p:sldId id="398" r:id="rId11"/>
  </p:sldIdLst>
  <p:sldSz cx="12192000" cy="6858000"/>
  <p:notesSz cx="7103745" cy="10234295"/>
  <p:embeddedFontLst>
    <p:embeddedFont>
      <p:font typeface="华文中宋" panose="02010600040101010101" charset="-122"/>
      <p:regular r:id="rId15"/>
    </p:embeddedFont>
    <p:embeddedFont>
      <p:font typeface="Castellar" panose="020A0402060406010301" pitchFamily="18" charset="0"/>
      <p:regular r:id="rId16"/>
    </p:embeddedFont>
    <p:embeddedFont>
      <p:font typeface="微软雅黑" panose="020B0503020204020204" charset="-122"/>
      <p:regular r:id="rId17"/>
    </p:embeddedFont>
    <p:embeddedFont>
      <p:font typeface="Calibri" panose="020F0502020204030204" charset="0"/>
      <p:regular r:id="rId18"/>
      <p:bold r:id="rId19"/>
      <p:italic r:id="rId20"/>
      <p:boldItalic r:id="rId21"/>
    </p:embeddedFont>
    <p:embeddedFont>
      <p:font typeface="隶书" panose="02010509060101010101" charset="-122"/>
      <p:regular r:id="rId22"/>
    </p:embeddedFont>
    <p:embeddedFont>
      <p:font typeface="华文行楷" panose="02010800040101010101" charset="-122"/>
      <p:regular r:id="rId23"/>
    </p:embeddedFont>
    <p:embeddedFont>
      <p:font typeface="幼圆" panose="02010509060101010101" charset="-122"/>
      <p:regular r:id="rId2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</p:showPr>
  <p:clrMru>
    <a:srgbClr val="404040"/>
    <a:srgbClr val="7E7E7E"/>
    <a:srgbClr val="FFFFFF"/>
    <a:srgbClr val="BDCFDB"/>
    <a:srgbClr val="595959"/>
    <a:srgbClr val="E9E4E1"/>
    <a:srgbClr val="B38B68"/>
    <a:srgbClr val="705400"/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9" d="100"/>
          <a:sy n="89" d="100"/>
        </p:scale>
        <p:origin x="-570" y="-108"/>
      </p:cViewPr>
      <p:guideLst>
        <p:guide orient="horz" pos="217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font" Target="fonts/font10.fntdata"/><Relationship Id="rId23" Type="http://schemas.openxmlformats.org/officeDocument/2006/relationships/font" Target="fonts/font9.fntdata"/><Relationship Id="rId22" Type="http://schemas.openxmlformats.org/officeDocument/2006/relationships/font" Target="fonts/font8.fntdata"/><Relationship Id="rId21" Type="http://schemas.openxmlformats.org/officeDocument/2006/relationships/font" Target="fonts/font7.fntdata"/><Relationship Id="rId20" Type="http://schemas.openxmlformats.org/officeDocument/2006/relationships/font" Target="fonts/font6.fntdata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064000" y="441960"/>
            <a:ext cx="4368800" cy="3083564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954705" y="3801451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954705" y="4385250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975167" y="4817825"/>
            <a:ext cx="4488039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0" t="144" r="18143" b="-144"/>
          <a:stretch>
            <a:fillRect/>
          </a:stretch>
        </p:blipFill>
        <p:spPr>
          <a:xfrm rot="16200000">
            <a:off x="2658111" y="-2666365"/>
            <a:ext cx="6858000" cy="12191999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490330" y="461483"/>
            <a:ext cx="11211339" cy="592372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50800" dir="5400000" sx="101000" sy="101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mc:AlternateContent xmlns:mc="http://schemas.openxmlformats.org/markup-compatibility/2006">
    <mc:Choice xmlns:p14="http://schemas.microsoft.com/office/powerpoint/2010/main" Requires="p14">
      <p:transition spd="slow" p14:dur="800" advTm="0">
        <p:random/>
      </p:transition>
    </mc:Choice>
    <mc:Fallback>
      <p:transition spd="slow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33"/>
          <a:stretch>
            <a:fillRect/>
          </a:stretch>
        </p:blipFill>
        <p:spPr>
          <a:xfrm rot="16200000">
            <a:off x="2667001" y="-2667635"/>
            <a:ext cx="6858000" cy="12191999"/>
          </a:xfrm>
          <a:prstGeom prst="rect">
            <a:avLst/>
          </a:prstGeom>
        </p:spPr>
      </p:pic>
      <p:pic>
        <p:nvPicPr>
          <p:cNvPr id="6" name="图片 5" descr="边框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>
            <a:off x="1366016" y="888653"/>
            <a:ext cx="9459968" cy="5081961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357880" y="2726690"/>
            <a:ext cx="5476240" cy="86042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500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华文行楷" panose="02010800040101010101" charset="-122"/>
                <a:ea typeface="华文行楷" panose="02010800040101010101" charset="-122"/>
              </a:rPr>
              <a:t>全球天气查询系统</a:t>
            </a:r>
            <a:endParaRPr lang="zh-CN" altLang="en-US" sz="5000" dirty="0" smtClean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12665" y="4001770"/>
            <a:ext cx="256667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zh-CN" altLang="zh-CN" sz="200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项目汇报人：唐红</a:t>
            </a:r>
            <a:endParaRPr lang="zh-CN" altLang="zh-CN" sz="200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200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  2018</a:t>
            </a:r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年</a:t>
            </a:r>
            <a:r>
              <a:rPr lang="en-US" altLang="zh-CN" sz="200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6</a:t>
            </a:r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月</a:t>
            </a:r>
            <a:r>
              <a:rPr lang="en-US" altLang="zh-CN" sz="200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4</a:t>
            </a:r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日</a:t>
            </a:r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4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grpId="7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2" grpId="3"/>
      <p:bldP spid="2" grpId="4"/>
      <p:bldP spid="3" grpId="0"/>
      <p:bldP spid="3" grpId="1"/>
      <p:bldP spid="3" grpId="2"/>
      <p:bldP spid="3" grpId="3"/>
      <p:bldP spid="3" grpId="4"/>
      <p:bldP spid="3" grpId="5"/>
      <p:bldP spid="3" grpId="6"/>
      <p:bldP spid="3" grpId="7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0" t="144" r="18143" b="-144"/>
          <a:stretch>
            <a:fillRect/>
          </a:stretch>
        </p:blipFill>
        <p:spPr>
          <a:xfrm rot="16200000">
            <a:off x="2667001" y="-2667000"/>
            <a:ext cx="6858000" cy="12191999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490330" y="461483"/>
            <a:ext cx="11211339" cy="5923722"/>
          </a:xfrm>
          <a:prstGeom prst="rect">
            <a:avLst/>
          </a:prstGeom>
          <a:noFill/>
          <a:ln>
            <a:noFill/>
          </a:ln>
          <a:effectLst>
            <a:outerShdw blurRad="50800" dist="50800" dir="5400000" sx="101000" sy="101000" algn="ctr" rotWithShape="0">
              <a:srgbClr val="000000">
                <a:alpha val="43137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菱形 4"/>
          <p:cNvSpPr/>
          <p:nvPr/>
        </p:nvSpPr>
        <p:spPr>
          <a:xfrm>
            <a:off x="2137878" y="2852231"/>
            <a:ext cx="742121" cy="742121"/>
          </a:xfrm>
          <a:prstGeom prst="diamond">
            <a:avLst/>
          </a:prstGeom>
          <a:solidFill>
            <a:srgbClr val="7E7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全字库正楷体" panose="02010604000101010101" pitchFamily="2" charset="-122"/>
              <a:ea typeface="全字库正楷体" panose="02010604000101010101" pitchFamily="2" charset="-122"/>
              <a:cs typeface="全字库正楷体" panose="02010604000101010101" pitchFamily="2" charset="-122"/>
            </a:endParaRPr>
          </a:p>
        </p:txBody>
      </p:sp>
      <p:sp>
        <p:nvSpPr>
          <p:cNvPr id="6" name="菱形 5"/>
          <p:cNvSpPr/>
          <p:nvPr/>
        </p:nvSpPr>
        <p:spPr>
          <a:xfrm>
            <a:off x="4558747" y="2852231"/>
            <a:ext cx="742121" cy="742121"/>
          </a:xfrm>
          <a:prstGeom prst="diamond">
            <a:avLst/>
          </a:prstGeom>
          <a:solidFill>
            <a:srgbClr val="7E7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全字库正楷体" panose="02010604000101010101" pitchFamily="2" charset="-122"/>
              <a:ea typeface="全字库正楷体" panose="02010604000101010101" pitchFamily="2" charset="-122"/>
              <a:cs typeface="全字库正楷体" panose="02010604000101010101" pitchFamily="2" charset="-122"/>
            </a:endParaRPr>
          </a:p>
        </p:txBody>
      </p:sp>
      <p:sp>
        <p:nvSpPr>
          <p:cNvPr id="7" name="菱形 6"/>
          <p:cNvSpPr/>
          <p:nvPr/>
        </p:nvSpPr>
        <p:spPr>
          <a:xfrm>
            <a:off x="6979616" y="2852230"/>
            <a:ext cx="742121" cy="742121"/>
          </a:xfrm>
          <a:prstGeom prst="diamond">
            <a:avLst/>
          </a:prstGeom>
          <a:solidFill>
            <a:srgbClr val="7E7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全字库正楷体" panose="02010604000101010101" pitchFamily="2" charset="-122"/>
              <a:ea typeface="全字库正楷体" panose="02010604000101010101" pitchFamily="2" charset="-122"/>
              <a:cs typeface="全字库正楷体" panose="02010604000101010101" pitchFamily="2" charset="-122"/>
            </a:endParaRPr>
          </a:p>
        </p:txBody>
      </p:sp>
      <p:sp>
        <p:nvSpPr>
          <p:cNvPr id="8" name="菱形 7"/>
          <p:cNvSpPr/>
          <p:nvPr/>
        </p:nvSpPr>
        <p:spPr>
          <a:xfrm>
            <a:off x="9386417" y="2852229"/>
            <a:ext cx="742121" cy="742121"/>
          </a:xfrm>
          <a:prstGeom prst="diamond">
            <a:avLst/>
          </a:prstGeom>
          <a:solidFill>
            <a:srgbClr val="7E7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全字库正楷体" panose="02010604000101010101" pitchFamily="2" charset="-122"/>
              <a:ea typeface="全字库正楷体" panose="02010604000101010101" pitchFamily="2" charset="-122"/>
              <a:cs typeface="全字库正楷体" panose="0201060400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224016" y="3023234"/>
            <a:ext cx="5698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全字库正楷体" panose="02010604000101010101" pitchFamily="2" charset="-122"/>
                <a:ea typeface="全字库正楷体" panose="02010604000101010101" pitchFamily="2" charset="-122"/>
                <a:cs typeface="全字库正楷体" panose="02010604000101010101" pitchFamily="2" charset="-122"/>
              </a:rPr>
              <a:t>01</a:t>
            </a:r>
            <a:endParaRPr lang="zh-CN" altLang="en-US" sz="2000" b="1" dirty="0">
              <a:solidFill>
                <a:schemeClr val="bg1"/>
              </a:solidFill>
              <a:latin typeface="全字库正楷体" panose="02010604000101010101" pitchFamily="2" charset="-122"/>
              <a:ea typeface="全字库正楷体" panose="02010604000101010101" pitchFamily="2" charset="-122"/>
              <a:cs typeface="全字库正楷体" panose="0201060400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638259" y="3023234"/>
            <a:ext cx="5698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全字库正楷体" panose="02010604000101010101" pitchFamily="2" charset="-122"/>
                <a:ea typeface="全字库正楷体" panose="02010604000101010101" pitchFamily="2" charset="-122"/>
                <a:cs typeface="全字库正楷体" panose="02010604000101010101" pitchFamily="2" charset="-122"/>
              </a:rPr>
              <a:t>02</a:t>
            </a:r>
            <a:endParaRPr lang="zh-CN" altLang="en-US" sz="2000" b="1" dirty="0">
              <a:solidFill>
                <a:schemeClr val="bg1"/>
              </a:solidFill>
              <a:latin typeface="全字库正楷体" panose="02010604000101010101" pitchFamily="2" charset="-122"/>
              <a:ea typeface="全字库正楷体" panose="02010604000101010101" pitchFamily="2" charset="-122"/>
              <a:cs typeface="全字库正楷体" panose="0201060400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72382" y="3047194"/>
            <a:ext cx="5698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全字库正楷体" panose="02010604000101010101" pitchFamily="2" charset="-122"/>
                <a:ea typeface="全字库正楷体" panose="02010604000101010101" pitchFamily="2" charset="-122"/>
                <a:cs typeface="全字库正楷体" panose="02010604000101010101" pitchFamily="2" charset="-122"/>
              </a:rPr>
              <a:t>03</a:t>
            </a:r>
            <a:endParaRPr lang="zh-CN" altLang="en-US" sz="2000" b="1" dirty="0">
              <a:solidFill>
                <a:schemeClr val="bg1"/>
              </a:solidFill>
              <a:latin typeface="全字库正楷体" panose="02010604000101010101" pitchFamily="2" charset="-122"/>
              <a:ea typeface="全字库正楷体" panose="02010604000101010101" pitchFamily="2" charset="-122"/>
              <a:cs typeface="全字库正楷体" panose="0201060400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472556" y="3023234"/>
            <a:ext cx="5698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全字库正楷体" panose="02010604000101010101" pitchFamily="2" charset="-122"/>
                <a:ea typeface="全字库正楷体" panose="02010604000101010101" pitchFamily="2" charset="-122"/>
                <a:cs typeface="全字库正楷体" panose="02010604000101010101" pitchFamily="2" charset="-122"/>
              </a:rPr>
              <a:t>04</a:t>
            </a:r>
            <a:endParaRPr lang="zh-CN" altLang="en-US" sz="2000" b="1" dirty="0">
              <a:solidFill>
                <a:schemeClr val="bg1"/>
              </a:solidFill>
              <a:latin typeface="全字库正楷体" panose="02010604000101010101" pitchFamily="2" charset="-122"/>
              <a:ea typeface="全字库正楷体" panose="02010604000101010101" pitchFamily="2" charset="-122"/>
              <a:cs typeface="全字库正楷体" panose="02010604000101010101" pitchFamily="2" charset="-122"/>
            </a:endParaRPr>
          </a:p>
        </p:txBody>
      </p:sp>
      <p:sp>
        <p:nvSpPr>
          <p:cNvPr id="17" name="文本框 22"/>
          <p:cNvSpPr txBox="1">
            <a:spLocks noChangeArrowheads="1"/>
          </p:cNvSpPr>
          <p:nvPr/>
        </p:nvSpPr>
        <p:spPr bwMode="auto">
          <a:xfrm>
            <a:off x="1450834" y="3720007"/>
            <a:ext cx="2116205" cy="39878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/>
            <a:r>
              <a:rPr lang="zh-CN" altLang="en-US" sz="2000" b="1" dirty="0">
                <a:latin typeface="全字库正楷体" panose="02010604000101010101" pitchFamily="2" charset="-122"/>
                <a:ea typeface="全字库正楷体" panose="02010604000101010101" pitchFamily="2" charset="-122"/>
                <a:cs typeface="全字库正楷体" panose="02010604000101010101" pitchFamily="2" charset="-122"/>
              </a:rPr>
              <a:t>基本信息</a:t>
            </a:r>
            <a:endParaRPr lang="en-US" altLang="zh-CN" sz="2000" b="1" dirty="0">
              <a:latin typeface="全字库正楷体" panose="02010604000101010101" pitchFamily="2" charset="-122"/>
              <a:ea typeface="全字库正楷体" panose="02010604000101010101" pitchFamily="2" charset="-122"/>
              <a:cs typeface="全字库正楷体" panose="02010604000101010101" pitchFamily="2" charset="-122"/>
            </a:endParaRPr>
          </a:p>
        </p:txBody>
      </p:sp>
      <p:sp>
        <p:nvSpPr>
          <p:cNvPr id="18" name="文本框 17"/>
          <p:cNvSpPr txBox="1">
            <a:spLocks noChangeArrowheads="1"/>
          </p:cNvSpPr>
          <p:nvPr/>
        </p:nvSpPr>
        <p:spPr bwMode="auto">
          <a:xfrm>
            <a:off x="3865077" y="3720003"/>
            <a:ext cx="2116205" cy="39878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/>
            <a:r>
              <a:rPr lang="zh-CN" altLang="en-US" sz="2000" b="1" dirty="0">
                <a:latin typeface="全字库正楷体" panose="02010604000101010101" pitchFamily="2" charset="-122"/>
                <a:ea typeface="全字库正楷体" panose="02010604000101010101" pitchFamily="2" charset="-122"/>
                <a:cs typeface="全字库正楷体" panose="02010604000101010101" pitchFamily="2" charset="-122"/>
              </a:rPr>
              <a:t>数据获取</a:t>
            </a:r>
            <a:endParaRPr lang="zh-CN" altLang="en-US" sz="2000" b="1" dirty="0">
              <a:latin typeface="全字库正楷体" panose="02010604000101010101" pitchFamily="2" charset="-122"/>
              <a:ea typeface="全字库正楷体" panose="02010604000101010101" pitchFamily="2" charset="-122"/>
              <a:cs typeface="全字库正楷体" panose="02010604000101010101" pitchFamily="2" charset="-122"/>
            </a:endParaRPr>
          </a:p>
        </p:txBody>
      </p:sp>
      <p:sp>
        <p:nvSpPr>
          <p:cNvPr id="19" name="文本框 18"/>
          <p:cNvSpPr txBox="1">
            <a:spLocks noChangeArrowheads="1"/>
          </p:cNvSpPr>
          <p:nvPr/>
        </p:nvSpPr>
        <p:spPr bwMode="auto">
          <a:xfrm>
            <a:off x="6313060" y="3706752"/>
            <a:ext cx="2116205" cy="39878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/>
            <a:r>
              <a:rPr lang="zh-CN" altLang="en-US" sz="2000" b="1" dirty="0">
                <a:latin typeface="全字库正楷体" panose="02010604000101010101" pitchFamily="2" charset="-122"/>
                <a:ea typeface="全字库正楷体" panose="02010604000101010101" pitchFamily="2" charset="-122"/>
                <a:cs typeface="全字库正楷体" panose="02010604000101010101" pitchFamily="2" charset="-122"/>
              </a:rPr>
              <a:t>项目实现</a:t>
            </a:r>
            <a:endParaRPr lang="zh-CN" altLang="en-US" sz="2000" b="1" dirty="0">
              <a:latin typeface="全字库正楷体" panose="02010604000101010101" pitchFamily="2" charset="-122"/>
              <a:ea typeface="全字库正楷体" panose="02010604000101010101" pitchFamily="2" charset="-122"/>
              <a:cs typeface="全字库正楷体" panose="02010604000101010101" pitchFamily="2" charset="-122"/>
            </a:endParaRPr>
          </a:p>
        </p:txBody>
      </p:sp>
      <p:sp>
        <p:nvSpPr>
          <p:cNvPr id="20" name="文本框 19"/>
          <p:cNvSpPr txBox="1">
            <a:spLocks noChangeArrowheads="1"/>
          </p:cNvSpPr>
          <p:nvPr/>
        </p:nvSpPr>
        <p:spPr bwMode="auto">
          <a:xfrm>
            <a:off x="8746975" y="3706751"/>
            <a:ext cx="2116205" cy="39878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/>
            <a:r>
              <a:rPr lang="zh-CN" altLang="en-US" sz="2000" b="1" dirty="0">
                <a:latin typeface="全字库正楷体" panose="02010604000101010101" pitchFamily="2" charset="-122"/>
                <a:ea typeface="全字库正楷体" panose="02010604000101010101" pitchFamily="2" charset="-122"/>
                <a:cs typeface="全字库正楷体" panose="02010604000101010101" pitchFamily="2" charset="-122"/>
              </a:rPr>
              <a:t>我的不足</a:t>
            </a:r>
            <a:endParaRPr lang="zh-CN" altLang="en-US" sz="2000" b="1" dirty="0">
              <a:latin typeface="全字库正楷体" panose="02010604000101010101" pitchFamily="2" charset="-122"/>
              <a:ea typeface="全字库正楷体" panose="02010604000101010101" pitchFamily="2" charset="-122"/>
              <a:cs typeface="全字库正楷体" panose="02010604000101010101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458587" y="1467863"/>
            <a:ext cx="5274222" cy="706755"/>
          </a:xfrm>
          <a:prstGeom prst="rect">
            <a:avLst/>
          </a:prstGeom>
          <a:noFill/>
          <a:ln w="19050">
            <a:noFill/>
            <a:prstDash val="dash"/>
          </a:ln>
          <a:effectLst>
            <a:outerShdw blurRad="50800" dist="25400" dir="5400000" algn="ctr" rotWithShape="0">
              <a:srgbClr val="000000">
                <a:alpha val="43137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Castellar" panose="020A0402060406010301" pitchFamily="18" charset="0"/>
                <a:ea typeface="微软雅黑" panose="020B0503020204020204" charset="-122"/>
              </a:rPr>
              <a:t>目录</a:t>
            </a:r>
            <a:r>
              <a:rPr lang="en-US" altLang="zh-CN" sz="4000" dirty="0">
                <a:latin typeface="Castellar" panose="020A0402060406010301" pitchFamily="18" charset="0"/>
                <a:ea typeface="微软雅黑" panose="020B0503020204020204" charset="-122"/>
              </a:rPr>
              <a:t>/CONTENT</a:t>
            </a:r>
            <a:endParaRPr lang="zh-CN" altLang="en-US" sz="4000" dirty="0">
              <a:latin typeface="Castellar" panose="020A0402060406010301" pitchFamily="18" charset="0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6909237" y="1881377"/>
            <a:ext cx="4530923" cy="738704"/>
            <a:chOff x="6848277" y="2516740"/>
            <a:chExt cx="4530923" cy="738704"/>
          </a:xfrm>
        </p:grpSpPr>
        <p:grpSp>
          <p:nvGrpSpPr>
            <p:cNvPr id="22" name="组合 21"/>
            <p:cNvGrpSpPr/>
            <p:nvPr/>
          </p:nvGrpSpPr>
          <p:grpSpPr>
            <a:xfrm rot="16200000">
              <a:off x="6848277" y="2516741"/>
              <a:ext cx="453958" cy="453958"/>
              <a:chOff x="5869021" y="5872413"/>
              <a:chExt cx="453958" cy="453958"/>
            </a:xfrm>
          </p:grpSpPr>
          <p:sp>
            <p:nvSpPr>
              <p:cNvPr id="23" name="矩形 22"/>
              <p:cNvSpPr/>
              <p:nvPr/>
            </p:nvSpPr>
            <p:spPr>
              <a:xfrm>
                <a:off x="5869021" y="5872413"/>
                <a:ext cx="453958" cy="453958"/>
              </a:xfrm>
              <a:prstGeom prst="rect">
                <a:avLst/>
              </a:prstGeom>
              <a:solidFill>
                <a:srgbClr val="7E7E7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24" name="箭头: V 形 21"/>
              <p:cNvSpPr/>
              <p:nvPr/>
            </p:nvSpPr>
            <p:spPr>
              <a:xfrm rot="5400000">
                <a:off x="5997358" y="5972932"/>
                <a:ext cx="197284" cy="252920"/>
              </a:xfrm>
              <a:prstGeom prst="chevron">
                <a:avLst>
                  <a:gd name="adj" fmla="val 72531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7430572" y="2516740"/>
              <a:ext cx="3948628" cy="738704"/>
              <a:chOff x="6585160" y="1678126"/>
              <a:chExt cx="3948628" cy="738704"/>
            </a:xfrm>
          </p:grpSpPr>
          <p:sp>
            <p:nvSpPr>
              <p:cNvPr id="26" name="矩形 25"/>
              <p:cNvSpPr/>
              <p:nvPr/>
            </p:nvSpPr>
            <p:spPr>
              <a:xfrm>
                <a:off x="6585160" y="2030750"/>
                <a:ext cx="3948628" cy="386080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全球天气查询系统</a:t>
                </a:r>
                <a:endPara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7" name="矩形 26"/>
              <p:cNvSpPr/>
              <p:nvPr/>
            </p:nvSpPr>
            <p:spPr>
              <a:xfrm>
                <a:off x="6585160" y="1678126"/>
                <a:ext cx="2241974" cy="423545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项目名称</a:t>
                </a:r>
                <a:endParaRPr lang="zh-CN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>
            <a:off x="6909237" y="2756304"/>
            <a:ext cx="4530923" cy="738704"/>
            <a:chOff x="6848277" y="2516740"/>
            <a:chExt cx="4530923" cy="738704"/>
          </a:xfrm>
        </p:grpSpPr>
        <p:grpSp>
          <p:nvGrpSpPr>
            <p:cNvPr id="29" name="组合 28"/>
            <p:cNvGrpSpPr/>
            <p:nvPr/>
          </p:nvGrpSpPr>
          <p:grpSpPr>
            <a:xfrm rot="16200000">
              <a:off x="6848277" y="2516741"/>
              <a:ext cx="453958" cy="453958"/>
              <a:chOff x="5869021" y="5872413"/>
              <a:chExt cx="453958" cy="453958"/>
            </a:xfrm>
          </p:grpSpPr>
          <p:sp>
            <p:nvSpPr>
              <p:cNvPr id="31" name="矩形 30"/>
              <p:cNvSpPr/>
              <p:nvPr/>
            </p:nvSpPr>
            <p:spPr>
              <a:xfrm>
                <a:off x="5869021" y="5872413"/>
                <a:ext cx="453958" cy="453958"/>
              </a:xfrm>
              <a:prstGeom prst="rect">
                <a:avLst/>
              </a:prstGeom>
              <a:solidFill>
                <a:srgbClr val="7E7E7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32" name="箭头: V 形 31"/>
              <p:cNvSpPr/>
              <p:nvPr/>
            </p:nvSpPr>
            <p:spPr>
              <a:xfrm rot="5400000">
                <a:off x="5997358" y="5972932"/>
                <a:ext cx="197284" cy="252920"/>
              </a:xfrm>
              <a:prstGeom prst="chevron">
                <a:avLst>
                  <a:gd name="adj" fmla="val 72531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7430572" y="2516740"/>
              <a:ext cx="3948628" cy="738704"/>
              <a:chOff x="6585160" y="1678126"/>
              <a:chExt cx="3948628" cy="738704"/>
            </a:xfrm>
          </p:grpSpPr>
          <p:sp>
            <p:nvSpPr>
              <p:cNvPr id="33" name="矩形 32"/>
              <p:cNvSpPr/>
              <p:nvPr/>
            </p:nvSpPr>
            <p:spPr>
              <a:xfrm>
                <a:off x="6585160" y="2030750"/>
                <a:ext cx="3948628" cy="386080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Spyder</a:t>
                </a:r>
                <a:endPara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6585160" y="1678126"/>
                <a:ext cx="2241974" cy="423545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开发工具</a:t>
                </a:r>
                <a:endParaRPr lang="zh-CN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35" name="组合 34"/>
          <p:cNvGrpSpPr/>
          <p:nvPr/>
        </p:nvGrpSpPr>
        <p:grpSpPr>
          <a:xfrm>
            <a:off x="6909237" y="3631231"/>
            <a:ext cx="4530923" cy="2290644"/>
            <a:chOff x="6848277" y="2516740"/>
            <a:chExt cx="4530923" cy="2290644"/>
          </a:xfrm>
        </p:grpSpPr>
        <p:grpSp>
          <p:nvGrpSpPr>
            <p:cNvPr id="36" name="组合 35"/>
            <p:cNvGrpSpPr/>
            <p:nvPr/>
          </p:nvGrpSpPr>
          <p:grpSpPr>
            <a:xfrm rot="16200000">
              <a:off x="6848277" y="2516741"/>
              <a:ext cx="453958" cy="453958"/>
              <a:chOff x="5869021" y="5872413"/>
              <a:chExt cx="453958" cy="453958"/>
            </a:xfrm>
          </p:grpSpPr>
          <p:sp>
            <p:nvSpPr>
              <p:cNvPr id="38" name="矩形 37"/>
              <p:cNvSpPr/>
              <p:nvPr/>
            </p:nvSpPr>
            <p:spPr>
              <a:xfrm>
                <a:off x="5869021" y="5872413"/>
                <a:ext cx="453958" cy="453958"/>
              </a:xfrm>
              <a:prstGeom prst="rect">
                <a:avLst/>
              </a:prstGeom>
              <a:solidFill>
                <a:srgbClr val="7E7E7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39" name="箭头: V 形 38"/>
              <p:cNvSpPr/>
              <p:nvPr/>
            </p:nvSpPr>
            <p:spPr>
              <a:xfrm rot="5400000">
                <a:off x="5997358" y="5972932"/>
                <a:ext cx="197284" cy="252920"/>
              </a:xfrm>
              <a:prstGeom prst="chevron">
                <a:avLst>
                  <a:gd name="adj" fmla="val 72531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7430572" y="2516740"/>
              <a:ext cx="3948628" cy="2290644"/>
              <a:chOff x="6585160" y="1678126"/>
              <a:chExt cx="3948628" cy="2290644"/>
            </a:xfrm>
          </p:grpSpPr>
          <p:sp>
            <p:nvSpPr>
              <p:cNvPr id="40" name="矩形 39"/>
              <p:cNvSpPr/>
              <p:nvPr/>
            </p:nvSpPr>
            <p:spPr>
              <a:xfrm>
                <a:off x="6585160" y="2030750"/>
                <a:ext cx="3948628" cy="1938020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fontAlgn="auto">
                  <a:lnSpc>
                    <a:spcPct val="150000"/>
                  </a:lnSpc>
                </a:pPr>
                <a:r>
                  <a:rPr lang="zh-CN" altLang="en-US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本项目主要使用于查询全球各城市的天气情况，输入一个城市，便可得到当前城市今日的天气，包括温度、天气情况、最高温度、气压，使用者也可选择是否查看未来4天的天气情况。</a:t>
                </a:r>
                <a:endPara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41" name="矩形 40"/>
              <p:cNvSpPr/>
              <p:nvPr/>
            </p:nvSpPr>
            <p:spPr>
              <a:xfrm>
                <a:off x="6585160" y="1678126"/>
                <a:ext cx="2241974" cy="423545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整体概述</a:t>
                </a:r>
                <a:endParaRPr lang="zh-CN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pic>
        <p:nvPicPr>
          <p:cNvPr id="43" name="图片占位符 42"/>
          <p:cNvPicPr>
            <a:picLocks noGrp="1" noChangeAspect="1"/>
          </p:cNvPicPr>
          <p:nvPr/>
        </p:nvPicPr>
        <p:blipFill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" r="68"/>
          <a:stretch>
            <a:fillRect/>
          </a:stretch>
        </p:blipFill>
        <p:spPr>
          <a:xfrm>
            <a:off x="756286" y="1803400"/>
            <a:ext cx="5802753" cy="3873500"/>
          </a:xfrm>
          <a:custGeom>
            <a:avLst/>
            <a:gdLst>
              <a:gd name="connsiteX0" fmla="*/ 0 w 5802753"/>
              <a:gd name="connsiteY0" fmla="*/ 0 h 3873500"/>
              <a:gd name="connsiteX1" fmla="*/ 5802753 w 5802753"/>
              <a:gd name="connsiteY1" fmla="*/ 0 h 3873500"/>
              <a:gd name="connsiteX2" fmla="*/ 5802753 w 5802753"/>
              <a:gd name="connsiteY2" fmla="*/ 3873500 h 3873500"/>
              <a:gd name="connsiteX3" fmla="*/ 0 w 5802753"/>
              <a:gd name="connsiteY3" fmla="*/ 3873500 h 387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02753" h="3873500">
                <a:moveTo>
                  <a:pt x="0" y="0"/>
                </a:moveTo>
                <a:lnTo>
                  <a:pt x="5802753" y="0"/>
                </a:lnTo>
                <a:lnTo>
                  <a:pt x="5802753" y="3873500"/>
                </a:lnTo>
                <a:lnTo>
                  <a:pt x="0" y="3873500"/>
                </a:lnTo>
                <a:close/>
              </a:path>
            </a:pathLst>
          </a:custGeom>
        </p:spPr>
      </p:pic>
      <p:sp>
        <p:nvSpPr>
          <p:cNvPr id="2" name="五边形 1"/>
          <p:cNvSpPr/>
          <p:nvPr/>
        </p:nvSpPr>
        <p:spPr>
          <a:xfrm>
            <a:off x="416560" y="619125"/>
            <a:ext cx="2226310" cy="702310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基本信息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2067368" y="1812286"/>
            <a:ext cx="1033669" cy="94090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63500" dir="5400000" sx="106000" sy="106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全字库正楷体" panose="02010604000101010101" pitchFamily="2" charset="-122"/>
              <a:ea typeface="全字库正楷体" panose="02010604000101010101" pitchFamily="2" charset="-122"/>
              <a:cs typeface="全字库正楷体" panose="0201060400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156431" y="2052457"/>
            <a:ext cx="934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全字库正楷体" panose="02010604000101010101" pitchFamily="2" charset="-122"/>
                <a:ea typeface="全字库正楷体" panose="02010604000101010101" pitchFamily="2" charset="-122"/>
                <a:cs typeface="全字库正楷体" panose="02010604000101010101" pitchFamily="2" charset="-122"/>
              </a:rPr>
              <a:t>0 1</a:t>
            </a:r>
            <a:endParaRPr lang="zh-CN" altLang="en-US" sz="2400" dirty="0">
              <a:solidFill>
                <a:schemeClr val="bg1"/>
              </a:solidFill>
              <a:latin typeface="全字库正楷体" panose="02010604000101010101" pitchFamily="2" charset="-122"/>
              <a:ea typeface="全字库正楷体" panose="02010604000101010101" pitchFamily="2" charset="-122"/>
              <a:cs typeface="全字库正楷体" panose="02010604000101010101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679789" y="2178687"/>
            <a:ext cx="6855634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latin typeface="隶书" panose="02010509060101010101" charset="-122"/>
                <a:ea typeface="隶书" panose="02010509060101010101" charset="-122"/>
                <a:cs typeface="全字库正楷体" panose="02010604000101010101" pitchFamily="2" charset="-122"/>
              </a:rPr>
              <a:t>http://api.openweathermap.org/data/2.5/forecast?q={},cn&amp;mode=xml&amp;APPID=6aca3ba66b44ae7c4c78b3cedd7dc84e</a:t>
            </a:r>
            <a:endParaRPr lang="zh-CN" altLang="en-US" sz="1600" dirty="0">
              <a:latin typeface="隶书" panose="02010509060101010101" charset="-122"/>
              <a:ea typeface="隶书" panose="02010509060101010101" charset="-122"/>
              <a:cs typeface="全字库正楷体" panose="02010604000101010101" pitchFamily="2" charset="-122"/>
            </a:endParaRPr>
          </a:p>
        </p:txBody>
      </p:sp>
      <p:sp>
        <p:nvSpPr>
          <p:cNvPr id="14" name="文本框 65"/>
          <p:cNvSpPr txBox="1">
            <a:spLocks noChangeArrowheads="1"/>
          </p:cNvSpPr>
          <p:nvPr/>
        </p:nvSpPr>
        <p:spPr bwMode="auto">
          <a:xfrm>
            <a:off x="3706376" y="1779598"/>
            <a:ext cx="3194100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latin typeface="全字库正楷体" panose="02010604000101010101" pitchFamily="2" charset="-122"/>
                <a:ea typeface="全字库正楷体" panose="02010604000101010101" pitchFamily="2" charset="-122"/>
                <a:cs typeface="全字库正楷体" panose="02010604000101010101" pitchFamily="2" charset="-122"/>
              </a:rPr>
              <a:t>获取城市天气</a:t>
            </a:r>
            <a:endParaRPr lang="zh-CN" altLang="en-US" sz="2000" b="1" dirty="0">
              <a:latin typeface="全字库正楷体" panose="02010604000101010101" pitchFamily="2" charset="-122"/>
              <a:ea typeface="全字库正楷体" panose="02010604000101010101" pitchFamily="2" charset="-122"/>
              <a:cs typeface="全字库正楷体" panose="0201060400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107122" y="4769319"/>
            <a:ext cx="934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全字库正楷体" panose="02010604000101010101" pitchFamily="2" charset="-122"/>
                <a:ea typeface="全字库正楷体" panose="02010604000101010101" pitchFamily="2" charset="-122"/>
                <a:cs typeface="全字库正楷体" panose="02010604000101010101" pitchFamily="2" charset="-122"/>
              </a:rPr>
              <a:t>0 3</a:t>
            </a:r>
            <a:endParaRPr lang="zh-CN" altLang="en-US" sz="2400" dirty="0">
              <a:solidFill>
                <a:schemeClr val="bg1"/>
              </a:solidFill>
              <a:latin typeface="全字库正楷体" panose="02010604000101010101" pitchFamily="2" charset="-122"/>
              <a:ea typeface="全字库正楷体" panose="02010604000101010101" pitchFamily="2" charset="-122"/>
              <a:cs typeface="全字库正楷体" panose="02010604000101010101" pitchFamily="2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067366" y="3618974"/>
            <a:ext cx="1033669" cy="94090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63500" dir="5400000" sx="106000" sy="106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全字库正楷体" panose="02010604000101010101" pitchFamily="2" charset="-122"/>
              <a:ea typeface="全字库正楷体" panose="02010604000101010101" pitchFamily="2" charset="-122"/>
              <a:cs typeface="全字库正楷体" panose="02010604000101010101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107122" y="3858593"/>
            <a:ext cx="934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全字库正楷体" panose="02010604000101010101" pitchFamily="2" charset="-122"/>
                <a:ea typeface="全字库正楷体" panose="02010604000101010101" pitchFamily="2" charset="-122"/>
                <a:cs typeface="全字库正楷体" panose="02010604000101010101" pitchFamily="2" charset="-122"/>
              </a:rPr>
              <a:t>0 2</a:t>
            </a:r>
            <a:endParaRPr lang="zh-CN" altLang="en-US" sz="2400" dirty="0">
              <a:solidFill>
                <a:schemeClr val="bg1"/>
              </a:solidFill>
              <a:latin typeface="全字库正楷体" panose="02010604000101010101" pitchFamily="2" charset="-122"/>
              <a:ea typeface="全字库正楷体" panose="02010604000101010101" pitchFamily="2" charset="-122"/>
              <a:cs typeface="全字库正楷体" panose="02010604000101010101" pitchFamily="2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679955" y="3858685"/>
            <a:ext cx="685563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1.安装xpinyin包；</a:t>
            </a:r>
            <a:endParaRPr lang="zh-CN" altLang="en-US" sz="1400" dirty="0">
              <a:latin typeface="隶书" panose="02010509060101010101" charset="-122"/>
              <a:ea typeface="隶书" panose="02010509060101010101" charset="-122"/>
              <a:cs typeface="隶书" panose="0201050906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2.city=input("欢迎使用天气查询系统，请输入城市：")</a:t>
            </a:r>
            <a:endParaRPr lang="zh-CN" altLang="en-US" sz="1400" dirty="0">
              <a:latin typeface="隶书" panose="02010509060101010101" charset="-122"/>
              <a:ea typeface="隶书" panose="02010509060101010101" charset="-122"/>
              <a:cs typeface="隶书" panose="0201050906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  city_1 = pin.get_pinyin(city,"")</a:t>
            </a:r>
            <a:endParaRPr lang="zh-CN" altLang="en-US" sz="1400" dirty="0">
              <a:latin typeface="隶书" panose="02010509060101010101" charset="-122"/>
              <a:ea typeface="隶书" panose="02010509060101010101" charset="-122"/>
              <a:cs typeface="隶书" panose="02010509060101010101" charset="-122"/>
            </a:endParaRPr>
          </a:p>
        </p:txBody>
      </p:sp>
      <p:sp>
        <p:nvSpPr>
          <p:cNvPr id="23" name="文本框 65"/>
          <p:cNvSpPr txBox="1">
            <a:spLocks noChangeArrowheads="1"/>
          </p:cNvSpPr>
          <p:nvPr/>
        </p:nvSpPr>
        <p:spPr bwMode="auto">
          <a:xfrm>
            <a:off x="3706542" y="3543416"/>
            <a:ext cx="3194100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latin typeface="全字库正楷体" panose="02010604000101010101" pitchFamily="2" charset="-122"/>
                <a:ea typeface="全字库正楷体" panose="02010604000101010101" pitchFamily="2" charset="-122"/>
                <a:cs typeface="全字库正楷体" panose="02010604000101010101" pitchFamily="2" charset="-122"/>
              </a:rPr>
              <a:t>城市中文转换为拼音</a:t>
            </a:r>
            <a:endParaRPr lang="zh-CN" altLang="en-US" sz="2000" b="1" dirty="0">
              <a:latin typeface="全字库正楷体" panose="02010604000101010101" pitchFamily="2" charset="-122"/>
              <a:ea typeface="全字库正楷体" panose="02010604000101010101" pitchFamily="2" charset="-122"/>
              <a:cs typeface="全字库正楷体" panose="02010604000101010101" pitchFamily="2" charset="-122"/>
            </a:endParaRPr>
          </a:p>
        </p:txBody>
      </p:sp>
      <p:sp>
        <p:nvSpPr>
          <p:cNvPr id="2" name="五边形 1"/>
          <p:cNvSpPr/>
          <p:nvPr/>
        </p:nvSpPr>
        <p:spPr>
          <a:xfrm>
            <a:off x="416560" y="619125"/>
            <a:ext cx="2226310" cy="702310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数据来源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12" grpId="0"/>
      <p:bldP spid="13" grpId="0"/>
      <p:bldP spid="14" grpId="0"/>
      <p:bldP spid="17" grpId="0"/>
      <p:bldP spid="20" grpId="0" bldLvl="0" animBg="1"/>
      <p:bldP spid="21" grpId="0"/>
      <p:bldP spid="22" grpId="0"/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433777" y="1534642"/>
            <a:ext cx="698045" cy="2513071"/>
            <a:chOff x="6752834" y="2327810"/>
            <a:chExt cx="484082" cy="1742771"/>
          </a:xfrm>
        </p:grpSpPr>
        <p:sp>
          <p:nvSpPr>
            <p:cNvPr id="10" name="Oval 7"/>
            <p:cNvSpPr>
              <a:spLocks noChangeArrowheads="1"/>
            </p:cNvSpPr>
            <p:nvPr/>
          </p:nvSpPr>
          <p:spPr bwMode="auto">
            <a:xfrm>
              <a:off x="6752834" y="2327810"/>
              <a:ext cx="484082" cy="48423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全字库正楷体" panose="02010604000101010101" pitchFamily="2" charset="-122"/>
                  <a:ea typeface="全字库正楷体" panose="02010604000101010101" pitchFamily="2" charset="-122"/>
                  <a:cs typeface="全字库正楷体" panose="02010604000101010101" pitchFamily="2" charset="-122"/>
                </a:rPr>
                <a:t>01</a:t>
              </a:r>
              <a:endParaRPr lang="zh-CN" altLang="en-US" sz="2400" dirty="0">
                <a:solidFill>
                  <a:schemeClr val="bg1"/>
                </a:solidFill>
                <a:latin typeface="全字库正楷体" panose="02010604000101010101" pitchFamily="2" charset="-122"/>
                <a:ea typeface="全字库正楷体" panose="02010604000101010101" pitchFamily="2" charset="-122"/>
                <a:cs typeface="全字库正楷体" panose="02010604000101010101" pitchFamily="2" charset="-122"/>
              </a:endParaRPr>
            </a:p>
          </p:txBody>
        </p:sp>
        <p:sp>
          <p:nvSpPr>
            <p:cNvPr id="11" name="Oval 8"/>
            <p:cNvSpPr>
              <a:spLocks noChangeArrowheads="1"/>
            </p:cNvSpPr>
            <p:nvPr/>
          </p:nvSpPr>
          <p:spPr bwMode="auto">
            <a:xfrm>
              <a:off x="6752834" y="2958851"/>
              <a:ext cx="484082" cy="486413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全字库正楷体" panose="02010604000101010101" pitchFamily="2" charset="-122"/>
                  <a:ea typeface="全字库正楷体" panose="02010604000101010101" pitchFamily="2" charset="-122"/>
                  <a:cs typeface="全字库正楷体" panose="02010604000101010101" pitchFamily="2" charset="-122"/>
                </a:rPr>
                <a:t>02</a:t>
              </a:r>
              <a:endParaRPr lang="zh-CN" altLang="en-US" sz="2400" dirty="0">
                <a:solidFill>
                  <a:schemeClr val="bg1"/>
                </a:solidFill>
                <a:latin typeface="全字库正楷体" panose="02010604000101010101" pitchFamily="2" charset="-122"/>
                <a:ea typeface="全字库正楷体" panose="02010604000101010101" pitchFamily="2" charset="-122"/>
                <a:cs typeface="全字库正楷体" panose="02010604000101010101" pitchFamily="2" charset="-122"/>
              </a:endParaRPr>
            </a:p>
          </p:txBody>
        </p:sp>
        <p:sp>
          <p:nvSpPr>
            <p:cNvPr id="16" name="Oval 9"/>
            <p:cNvSpPr>
              <a:spLocks noChangeArrowheads="1"/>
            </p:cNvSpPr>
            <p:nvPr/>
          </p:nvSpPr>
          <p:spPr bwMode="auto">
            <a:xfrm>
              <a:off x="6752834" y="3586350"/>
              <a:ext cx="484082" cy="484231"/>
            </a:xfrm>
            <a:prstGeom prst="ellipse">
              <a:avLst/>
            </a:prstGeom>
            <a:solidFill>
              <a:srgbClr val="7E7E7E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全字库正楷体" panose="02010604000101010101" pitchFamily="2" charset="-122"/>
                  <a:ea typeface="全字库正楷体" panose="02010604000101010101" pitchFamily="2" charset="-122"/>
                  <a:cs typeface="全字库正楷体" panose="02010604000101010101" pitchFamily="2" charset="-122"/>
                </a:rPr>
                <a:t>03</a:t>
              </a:r>
              <a:endParaRPr lang="zh-CN" altLang="en-US" sz="2400" dirty="0">
                <a:solidFill>
                  <a:schemeClr val="bg1"/>
                </a:solidFill>
                <a:latin typeface="全字库正楷体" panose="02010604000101010101" pitchFamily="2" charset="-122"/>
                <a:ea typeface="全字库正楷体" panose="02010604000101010101" pitchFamily="2" charset="-122"/>
                <a:cs typeface="全字库正楷体" panose="02010604000101010101" pitchFamily="2" charset="-122"/>
              </a:endParaRPr>
            </a:p>
          </p:txBody>
        </p:sp>
      </p:grpSp>
      <p:sp>
        <p:nvSpPr>
          <p:cNvPr id="17" name="矩形 16"/>
          <p:cNvSpPr/>
          <p:nvPr/>
        </p:nvSpPr>
        <p:spPr>
          <a:xfrm>
            <a:off x="3425914" y="1902919"/>
            <a:ext cx="6244306" cy="386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565">
              <a:lnSpc>
                <a:spcPct val="120000"/>
              </a:lnSpc>
              <a:defRPr/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sym typeface="+mn-ea"/>
              </a:rPr>
              <a:t>info=r.urlopen(url.format(city_1)).read().decode('utf-8','ignore')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全字库正楷体" panose="02010604000101010101" pitchFamily="2" charset="-122"/>
              <a:ea typeface="全字库正楷体" panose="02010604000101010101" pitchFamily="2" charset="-122"/>
              <a:cs typeface="全字库正楷体" panose="02010604000101010101" pitchFamily="2" charset="-122"/>
              <a:sym typeface="+mn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425914" y="2812766"/>
            <a:ext cx="6244306" cy="386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1218565">
              <a:lnSpc>
                <a:spcPct val="120000"/>
              </a:lnSpc>
              <a:defRPr/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sym typeface="+mn-ea"/>
              </a:rPr>
              <a:t>data=json.loads(info)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全字库正楷体" panose="02010604000101010101" pitchFamily="2" charset="-122"/>
              <a:ea typeface="全字库正楷体" panose="02010604000101010101" pitchFamily="2" charset="-122"/>
              <a:cs typeface="全字库正楷体" panose="02010604000101010101" pitchFamily="2" charset="-122"/>
              <a:sym typeface="+mn-ea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425914" y="3749455"/>
            <a:ext cx="6244306" cy="2377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565">
              <a:lnSpc>
                <a:spcPct val="120000"/>
              </a:lnSpc>
              <a:defRPr/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sym typeface="+mn-ea"/>
              </a:rPr>
              <a:t>for i in range(7):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</a:endParaRPr>
          </a:p>
          <a:p>
            <a:pPr defTabSz="1218565">
              <a:lnSpc>
                <a:spcPct val="120000"/>
              </a:lnSpc>
              <a:defRPr/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sym typeface="+mn-ea"/>
              </a:rPr>
              <a:t>    print(data["list"][i]["dt_txt"]+"：")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</a:endParaRPr>
          </a:p>
          <a:p>
            <a:pPr defTabSz="1218565">
              <a:lnSpc>
                <a:spcPct val="120000"/>
              </a:lnSpc>
              <a:defRPr/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sym typeface="+mn-ea"/>
              </a:rPr>
              <a:t>    print("温度:"+str(data["list"][i]["main"]["temp"])+"度")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</a:endParaRPr>
          </a:p>
          <a:p>
            <a:pPr defTabSz="1218565">
              <a:lnSpc>
                <a:spcPct val="120000"/>
              </a:lnSpc>
              <a:defRPr/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sym typeface="+mn-ea"/>
              </a:rPr>
              <a:t>    print("天气情况:"+data["list"][i]["weather"][0]["description"])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</a:endParaRPr>
          </a:p>
          <a:p>
            <a:pPr defTabSz="1218565">
              <a:lnSpc>
                <a:spcPct val="120000"/>
              </a:lnSpc>
              <a:defRPr/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sym typeface="+mn-ea"/>
              </a:rPr>
              <a:t>    print("最高温度:"+str(data["list"][i]["main"]["temp_max"])+"度")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</a:endParaRPr>
          </a:p>
          <a:p>
            <a:pPr defTabSz="1218565">
              <a:lnSpc>
                <a:spcPct val="120000"/>
              </a:lnSpc>
              <a:defRPr/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sym typeface="+mn-ea"/>
              </a:rPr>
              <a:t>    print("气压:"+str(data["list"][i]["main"]["pressure"])+"P")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</a:endParaRPr>
          </a:p>
          <a:p>
            <a:pPr defTabSz="1218565">
              <a:lnSpc>
                <a:spcPct val="120000"/>
              </a:lnSpc>
              <a:defRPr/>
            </a:pPr>
            <a:endParaRPr lang="zh-CN" altLang="en-US" sz="1400" dirty="0">
              <a:solidFill>
                <a:schemeClr val="bg1">
                  <a:lumMod val="50000"/>
                </a:schemeClr>
              </a:solidFill>
            </a:endParaRPr>
          </a:p>
          <a:p>
            <a:pPr defTabSz="1218565">
              <a:lnSpc>
                <a:spcPct val="120000"/>
              </a:lnSpc>
              <a:defRPr/>
            </a:pPr>
            <a:endParaRPr lang="zh-CN" altLang="en-US" sz="1400" dirty="0">
              <a:solidFill>
                <a:srgbClr val="262626"/>
              </a:solidFill>
              <a:latin typeface="全字库正楷体" panose="02010604000101010101" pitchFamily="2" charset="-122"/>
              <a:ea typeface="全字库正楷体" panose="02010604000101010101" pitchFamily="2" charset="-122"/>
              <a:cs typeface="全字库正楷体" panose="02010604000101010101" pitchFamily="2" charset="-122"/>
            </a:endParaRPr>
          </a:p>
        </p:txBody>
      </p:sp>
      <p:sp>
        <p:nvSpPr>
          <p:cNvPr id="8" name="五边形 7"/>
          <p:cNvSpPr/>
          <p:nvPr/>
        </p:nvSpPr>
        <p:spPr>
          <a:xfrm>
            <a:off x="416560" y="619125"/>
            <a:ext cx="2226310" cy="702310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项目实现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425825" y="1534795"/>
            <a:ext cx="6426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 defTabSz="1218565">
              <a:defRPr/>
            </a:pP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sym typeface="+mn-ea"/>
              </a:rPr>
              <a:t>联网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425825" y="2444750"/>
            <a:ext cx="202184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r" defTabSz="1218565">
              <a:defRPr/>
            </a:pP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sym typeface="+mn-ea"/>
              </a:rPr>
              <a:t>字符串转字典格式</a:t>
            </a:r>
            <a:endParaRPr lang="zh-CN" altLang="en-US"/>
          </a:p>
        </p:txBody>
      </p:sp>
      <p:sp>
        <p:nvSpPr>
          <p:cNvPr id="47" name="Rectangle 17"/>
          <p:cNvSpPr/>
          <p:nvPr/>
        </p:nvSpPr>
        <p:spPr>
          <a:xfrm>
            <a:off x="3425741" y="3349915"/>
            <a:ext cx="2093978" cy="209842"/>
          </a:xfrm>
          <a:prstGeom prst="rect">
            <a:avLst/>
          </a:prstGeom>
        </p:spPr>
        <p:txBody>
          <a:bodyPr wrap="none" lIns="95970" tIns="0" rIns="95970" bIns="0"/>
          <a:p>
            <a:pPr algn="l" defTabSz="1218565">
              <a:defRPr/>
            </a:pP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for循环输出天气情况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12" grpId="0"/>
      <p:bldP spid="13" grpId="0"/>
      <p:bldP spid="47" grpId="0"/>
      <p:bldP spid="12" grpId="1"/>
      <p:bldP spid="13" grpId="1"/>
      <p:bldP spid="47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0" t="144" r="18143" b="-144"/>
          <a:stretch>
            <a:fillRect/>
          </a:stretch>
        </p:blipFill>
        <p:spPr>
          <a:xfrm rot="16200000">
            <a:off x="2667001" y="-2667000"/>
            <a:ext cx="6858000" cy="12191999"/>
          </a:xfrm>
          <a:prstGeom prst="rect">
            <a:avLst/>
          </a:prstGeom>
        </p:spPr>
      </p:pic>
      <p:sp>
        <p:nvSpPr>
          <p:cNvPr id="2" name="五边形 1"/>
          <p:cNvSpPr/>
          <p:nvPr/>
        </p:nvSpPr>
        <p:spPr>
          <a:xfrm>
            <a:off x="416560" y="619125"/>
            <a:ext cx="2226310" cy="702310"/>
          </a:xfrm>
          <a:prstGeom prst="homePlat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项目展示</a:t>
            </a:r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3555" y="1510030"/>
            <a:ext cx="6104890" cy="3837940"/>
          </a:xfrm>
          <a:prstGeom prst="round2Diag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ysDot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54"/>
          <p:cNvSpPr txBox="1"/>
          <p:nvPr/>
        </p:nvSpPr>
        <p:spPr>
          <a:xfrm>
            <a:off x="5950263" y="1242103"/>
            <a:ext cx="4511112" cy="7385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just" defTabSz="912495">
              <a:lnSpc>
                <a:spcPct val="150000"/>
              </a:lnSpc>
              <a:defRPr/>
            </a:pPr>
            <a:r>
              <a:rPr 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用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cmd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窗口运行，界面不美观，</a:t>
            </a:r>
            <a:r>
              <a:rPr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可以做一个</a:t>
            </a:r>
            <a:r>
              <a:rPr 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前端</a:t>
            </a:r>
            <a:r>
              <a:rPr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页面来展示天气情况</a:t>
            </a:r>
            <a:endParaRPr sz="1600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Freeform 5"/>
          <p:cNvSpPr/>
          <p:nvPr/>
        </p:nvSpPr>
        <p:spPr bwMode="auto">
          <a:xfrm rot="5400000">
            <a:off x="1494338" y="1707835"/>
            <a:ext cx="3067840" cy="2765147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rgbClr val="7E7E7E"/>
          </a:solidFill>
          <a:ln w="9525" cap="flat">
            <a:noFill/>
            <a:prstDash val="solid"/>
            <a:miter lim="800000"/>
          </a:ln>
        </p:spPr>
        <p:txBody>
          <a:bodyPr vert="horz" wrap="square" lIns="121792" tIns="60893" rIns="121792" bIns="60893" numCol="1" anchor="t" anchorCtr="0" compatLnSpc="1"/>
          <a:lstStyle/>
          <a:p>
            <a:pPr defTabSz="1217295">
              <a:defRPr/>
            </a:pPr>
            <a:endParaRPr lang="zh-CN" altLang="en-US" sz="2400" kern="0" dirty="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12" name="TextBox 56"/>
          <p:cNvSpPr txBox="1"/>
          <p:nvPr/>
        </p:nvSpPr>
        <p:spPr>
          <a:xfrm>
            <a:off x="2329242" y="2578074"/>
            <a:ext cx="1398028" cy="114744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ctr" defTabSz="1217295">
              <a:defRPr/>
            </a:pPr>
            <a:r>
              <a:rPr lang="zh-CN" altLang="en-US" sz="3730" kern="0" dirty="0">
                <a:solidFill>
                  <a:sysClr val="window" lastClr="FFFFFF"/>
                </a:solidFill>
                <a:latin typeface="+mn-lt"/>
                <a:ea typeface="+mn-ea"/>
                <a:cs typeface="+mn-ea"/>
                <a:sym typeface="+mn-lt"/>
              </a:rPr>
              <a:t>我的不足</a:t>
            </a:r>
            <a:endParaRPr lang="zh-CN" altLang="en-US" sz="3730" kern="0" dirty="0">
              <a:solidFill>
                <a:sysClr val="window" lastClr="FFFFF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" name="Freeform 5"/>
          <p:cNvSpPr/>
          <p:nvPr/>
        </p:nvSpPr>
        <p:spPr bwMode="auto">
          <a:xfrm rot="5400000">
            <a:off x="1345362" y="1589261"/>
            <a:ext cx="3365784" cy="3002297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chemeClr val="bg1">
                <a:lumMod val="75000"/>
              </a:schemeClr>
            </a:solidFill>
            <a:prstDash val="solid"/>
            <a:miter lim="800000"/>
          </a:ln>
        </p:spPr>
        <p:txBody>
          <a:bodyPr vert="horz" wrap="square" lIns="121792" tIns="60893" rIns="121792" bIns="60893" numCol="1" anchor="t" anchorCtr="0" compatLnSpc="1"/>
          <a:lstStyle/>
          <a:p>
            <a:pPr defTabSz="1217295">
              <a:defRPr/>
            </a:pPr>
            <a:endParaRPr lang="zh-CN" altLang="en-US" sz="2400" kern="0" dirty="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3758608" y="1326177"/>
            <a:ext cx="570243" cy="570419"/>
          </a:xfrm>
          <a:prstGeom prst="ellipse">
            <a:avLst/>
          </a:prstGeom>
          <a:solidFill>
            <a:srgbClr val="7E7E7E"/>
          </a:solidFill>
          <a:ln w="25400" cap="flat" cmpd="sng" algn="ctr">
            <a:solidFill>
              <a:schemeClr val="bg1"/>
            </a:solidFill>
            <a:prstDash val="solid"/>
          </a:ln>
          <a:effectLst/>
        </p:spPr>
        <p:txBody>
          <a:bodyPr lIns="91347" tIns="45672" rIns="91347" bIns="45672" rtlCol="0" anchor="ctr"/>
          <a:lstStyle/>
          <a:p>
            <a:pPr algn="ctr" defTabSz="1217295">
              <a:defRPr/>
            </a:pPr>
            <a:r>
              <a:rPr lang="en-US" altLang="zh-CN" sz="2400" b="1" kern="0" dirty="0">
                <a:solidFill>
                  <a:sysClr val="window" lastClr="FFFFFF"/>
                </a:solidFill>
                <a:cs typeface="+mn-ea"/>
                <a:sym typeface="+mn-lt"/>
              </a:rPr>
              <a:t>1</a:t>
            </a:r>
            <a:endParaRPr lang="zh-CN" altLang="en-US" sz="2400" b="1" kern="0" dirty="0">
              <a:solidFill>
                <a:sysClr val="window" lastClr="FFFFFF"/>
              </a:solidFill>
              <a:cs typeface="+mn-ea"/>
              <a:sym typeface="+mn-lt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4589287" y="2924584"/>
            <a:ext cx="570243" cy="570419"/>
          </a:xfrm>
          <a:prstGeom prst="ellipse">
            <a:avLst/>
          </a:prstGeom>
          <a:solidFill>
            <a:srgbClr val="7E7E7E"/>
          </a:solidFill>
          <a:ln w="25400" cap="flat" cmpd="sng" algn="ctr">
            <a:solidFill>
              <a:schemeClr val="bg1"/>
            </a:solidFill>
            <a:prstDash val="solid"/>
          </a:ln>
          <a:effectLst/>
        </p:spPr>
        <p:txBody>
          <a:bodyPr lIns="91347" tIns="45672" rIns="91347" bIns="45672" rtlCol="0" anchor="ctr"/>
          <a:lstStyle/>
          <a:p>
            <a:pPr algn="ctr" defTabSz="1217295">
              <a:defRPr/>
            </a:pPr>
            <a:r>
              <a:rPr lang="en-US" altLang="zh-CN" sz="2400" b="1" kern="0" dirty="0">
                <a:solidFill>
                  <a:sysClr val="window" lastClr="FFFFFF"/>
                </a:solidFill>
                <a:cs typeface="+mn-ea"/>
                <a:sym typeface="+mn-lt"/>
              </a:rPr>
              <a:t>2</a:t>
            </a:r>
            <a:endParaRPr lang="zh-CN" altLang="en-US" sz="2400" b="1" kern="0" dirty="0">
              <a:solidFill>
                <a:sysClr val="window" lastClr="FFFFFF"/>
              </a:solidFill>
              <a:cs typeface="+mn-ea"/>
              <a:sym typeface="+mn-lt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3758608" y="4329546"/>
            <a:ext cx="570243" cy="570419"/>
          </a:xfrm>
          <a:prstGeom prst="ellipse">
            <a:avLst/>
          </a:prstGeom>
          <a:solidFill>
            <a:srgbClr val="7E7E7E"/>
          </a:solidFill>
          <a:ln w="25400" cap="flat" cmpd="sng" algn="ctr">
            <a:solidFill>
              <a:schemeClr val="bg1"/>
            </a:solidFill>
            <a:prstDash val="solid"/>
          </a:ln>
          <a:effectLst/>
        </p:spPr>
        <p:txBody>
          <a:bodyPr lIns="91347" tIns="45672" rIns="91347" bIns="45672" rtlCol="0" anchor="ctr"/>
          <a:lstStyle/>
          <a:p>
            <a:pPr algn="ctr" defTabSz="1217295">
              <a:defRPr/>
            </a:pPr>
            <a:r>
              <a:rPr lang="en-US" altLang="zh-CN" sz="2400" b="1" kern="0" dirty="0">
                <a:solidFill>
                  <a:sysClr val="window" lastClr="FFFFFF"/>
                </a:solidFill>
                <a:cs typeface="+mn-ea"/>
                <a:sym typeface="+mn-lt"/>
              </a:rPr>
              <a:t>3</a:t>
            </a:r>
            <a:endParaRPr lang="zh-CN" altLang="en-US" sz="2400" b="1" kern="0" dirty="0">
              <a:solidFill>
                <a:sysClr val="window" lastClr="FFFFFF"/>
              </a:solidFill>
              <a:cs typeface="+mn-ea"/>
              <a:sym typeface="+mn-lt"/>
            </a:endParaRPr>
          </a:p>
        </p:txBody>
      </p:sp>
      <p:grpSp>
        <p:nvGrpSpPr>
          <p:cNvPr id="17" name="组合 13"/>
          <p:cNvGrpSpPr/>
          <p:nvPr/>
        </p:nvGrpSpPr>
        <p:grpSpPr>
          <a:xfrm>
            <a:off x="4328858" y="1374335"/>
            <a:ext cx="1401872" cy="472824"/>
            <a:chOff x="3513818" y="1963801"/>
            <a:chExt cx="1051729" cy="354618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3513818" y="2141110"/>
              <a:ext cx="1051729" cy="0"/>
            </a:xfrm>
            <a:prstGeom prst="line">
              <a:avLst/>
            </a:prstGeom>
            <a:noFill/>
            <a:ln w="9525" cap="flat" cmpd="sng" algn="ctr">
              <a:solidFill>
                <a:srgbClr val="325F0B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  <p:cxnSp>
          <p:nvCxnSpPr>
            <p:cNvPr id="9" name="直接连接符 8"/>
            <p:cNvCxnSpPr/>
            <p:nvPr/>
          </p:nvCxnSpPr>
          <p:spPr>
            <a:xfrm>
              <a:off x="4565547" y="1963801"/>
              <a:ext cx="0" cy="354618"/>
            </a:xfrm>
            <a:prstGeom prst="line">
              <a:avLst/>
            </a:prstGeom>
            <a:noFill/>
            <a:ln w="9525" cap="flat" cmpd="sng" algn="ctr">
              <a:solidFill>
                <a:srgbClr val="325F0B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</p:grpSp>
      <p:sp>
        <p:nvSpPr>
          <p:cNvPr id="10" name="TextBox 64"/>
          <p:cNvSpPr txBox="1"/>
          <p:nvPr/>
        </p:nvSpPr>
        <p:spPr>
          <a:xfrm>
            <a:off x="6678326" y="3070793"/>
            <a:ext cx="4511112" cy="368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just" defTabSz="912495">
              <a:lnSpc>
                <a:spcPct val="150000"/>
              </a:lnSpc>
              <a:defRPr/>
            </a:pPr>
            <a:r>
              <a:rPr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运行代码后</a:t>
            </a:r>
            <a:r>
              <a:rPr 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不</a:t>
            </a:r>
            <a:r>
              <a:rPr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可以无限查询其他城市</a:t>
            </a:r>
            <a:endParaRPr sz="1600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5" name="TextBox 65"/>
          <p:cNvSpPr txBox="1"/>
          <p:nvPr/>
        </p:nvSpPr>
        <p:spPr>
          <a:xfrm>
            <a:off x="5950200" y="4329265"/>
            <a:ext cx="4511112" cy="7385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just" defTabSz="912495">
              <a:lnSpc>
                <a:spcPct val="150000"/>
              </a:lnSpc>
              <a:defRPr/>
            </a:pPr>
            <a:r>
              <a:rPr lang="zh-CN" altLang="en-US" sz="16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每个时间段的天气情况不断更新，造成程序需要不断更新数据读取的长度，不然会报错</a:t>
            </a:r>
            <a:endParaRPr lang="zh-CN" altLang="en-US" sz="1600" kern="0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37" name="组合 18"/>
          <p:cNvGrpSpPr/>
          <p:nvPr/>
        </p:nvGrpSpPr>
        <p:grpSpPr>
          <a:xfrm>
            <a:off x="5112929" y="3019096"/>
            <a:ext cx="1401872" cy="472824"/>
            <a:chOff x="3513818" y="1963801"/>
            <a:chExt cx="1051729" cy="354618"/>
          </a:xfrm>
        </p:grpSpPr>
        <p:cxnSp>
          <p:nvCxnSpPr>
            <p:cNvPr id="38" name="直接连接符 37"/>
            <p:cNvCxnSpPr/>
            <p:nvPr/>
          </p:nvCxnSpPr>
          <p:spPr>
            <a:xfrm>
              <a:off x="3513818" y="2141110"/>
              <a:ext cx="1051729" cy="0"/>
            </a:xfrm>
            <a:prstGeom prst="line">
              <a:avLst/>
            </a:prstGeom>
            <a:noFill/>
            <a:ln w="6350" cap="flat" cmpd="sng" algn="ctr">
              <a:solidFill>
                <a:srgbClr val="325F0B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直接连接符 38"/>
            <p:cNvCxnSpPr/>
            <p:nvPr/>
          </p:nvCxnSpPr>
          <p:spPr>
            <a:xfrm>
              <a:off x="4565547" y="1963801"/>
              <a:ext cx="0" cy="354618"/>
            </a:xfrm>
            <a:prstGeom prst="line">
              <a:avLst/>
            </a:prstGeom>
            <a:noFill/>
            <a:ln w="6350" cap="flat" cmpd="sng" algn="ctr">
              <a:solidFill>
                <a:srgbClr val="325F0B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40" name="组合 21"/>
          <p:cNvGrpSpPr/>
          <p:nvPr/>
        </p:nvGrpSpPr>
        <p:grpSpPr>
          <a:xfrm>
            <a:off x="4411408" y="4387863"/>
            <a:ext cx="1401872" cy="472824"/>
            <a:chOff x="3513818" y="1963801"/>
            <a:chExt cx="1051729" cy="354618"/>
          </a:xfrm>
        </p:grpSpPr>
        <p:cxnSp>
          <p:nvCxnSpPr>
            <p:cNvPr id="41" name="直接连接符 40"/>
            <p:cNvCxnSpPr/>
            <p:nvPr/>
          </p:nvCxnSpPr>
          <p:spPr>
            <a:xfrm>
              <a:off x="3513818" y="2141110"/>
              <a:ext cx="1051729" cy="0"/>
            </a:xfrm>
            <a:prstGeom prst="line">
              <a:avLst/>
            </a:prstGeom>
            <a:noFill/>
            <a:ln w="9525" cap="flat" cmpd="sng" algn="ctr">
              <a:solidFill>
                <a:srgbClr val="325F0B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直接连接符 41"/>
            <p:cNvCxnSpPr/>
            <p:nvPr/>
          </p:nvCxnSpPr>
          <p:spPr>
            <a:xfrm>
              <a:off x="4565547" y="1963801"/>
              <a:ext cx="0" cy="354618"/>
            </a:xfrm>
            <a:prstGeom prst="line">
              <a:avLst/>
            </a:prstGeom>
            <a:noFill/>
            <a:ln w="9525" cap="flat" cmpd="sng" algn="ctr">
              <a:solidFill>
                <a:srgbClr val="325F0B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" presetClass="entr" presetSubtype="2" decel="533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" presetClass="entr" presetSubtype="2" decel="533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5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" presetClass="entr" presetSubtype="2" decel="533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 bldLvl="0" animBg="1"/>
      <p:bldP spid="12" grpId="0"/>
      <p:bldP spid="13" grpId="0" bldLvl="0" animBg="1"/>
      <p:bldP spid="14" grpId="0" bldLvl="0" animBg="1"/>
      <p:bldP spid="15" grpId="0" bldLvl="0" animBg="1"/>
      <p:bldP spid="16" grpId="0" bldLvl="0" animBg="1"/>
      <p:bldP spid="10" grpId="0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33"/>
          <a:stretch>
            <a:fillRect/>
          </a:stretch>
        </p:blipFill>
        <p:spPr>
          <a:xfrm rot="16200000">
            <a:off x="2667001" y="-2667635"/>
            <a:ext cx="6858000" cy="12191999"/>
          </a:xfrm>
          <a:prstGeom prst="rect">
            <a:avLst/>
          </a:prstGeom>
        </p:spPr>
      </p:pic>
      <p:pic>
        <p:nvPicPr>
          <p:cNvPr id="6" name="图片 5" descr="边框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>
            <a:off x="1366016" y="888653"/>
            <a:ext cx="9459968" cy="5081961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908935" y="2922270"/>
            <a:ext cx="547624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</a:rPr>
              <a:t>      </a:t>
            </a:r>
            <a:r>
              <a:rPr lang="zh-CN" altLang="en-US" sz="600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</a:rPr>
              <a:t>感谢观看！</a:t>
            </a:r>
            <a:endParaRPr lang="zh-CN" altLang="en-US" sz="6000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1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2" grpId="3"/>
      <p:bldP spid="2" grpId="4"/>
      <p:bldP spid="2" grpId="5"/>
      <p:bldP spid="2" grpId="6"/>
      <p:bldP spid="2" grpId="7"/>
      <p:bldP spid="2" grpId="8"/>
      <p:bldP spid="2" grpId="9"/>
      <p:bldP spid="2" grpId="1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910</Words>
  <Application>WPS 演示</Application>
  <PresentationFormat>自定义</PresentationFormat>
  <Paragraphs>100</Paragraphs>
  <Slides>8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50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59" baseType="lpstr">
      <vt:lpstr>Arial</vt:lpstr>
      <vt:lpstr>宋体</vt:lpstr>
      <vt:lpstr>Wingdings</vt:lpstr>
      <vt:lpstr>Lato Regular</vt:lpstr>
      <vt:lpstr>Lato Hairline</vt:lpstr>
      <vt:lpstr>Lato Light</vt:lpstr>
      <vt:lpstr>华文中宋</vt:lpstr>
      <vt:lpstr>全字库正楷体</vt:lpstr>
      <vt:lpstr>Castellar</vt:lpstr>
      <vt:lpstr>微软雅黑</vt:lpstr>
      <vt:lpstr>方正魏碑简体</vt:lpstr>
      <vt:lpstr>仿宋_GB2312</vt:lpstr>
      <vt:lpstr>Calibri</vt:lpstr>
      <vt:lpstr>方正中等线简体</vt:lpstr>
      <vt:lpstr>方正行楷繁体</vt:lpstr>
      <vt:lpstr>楷体</vt:lpstr>
      <vt:lpstr>Arial</vt:lpstr>
      <vt:lpstr>Arial Unicode MS</vt:lpstr>
      <vt:lpstr>U.S. 101</vt:lpstr>
      <vt:lpstr>Roboto</vt:lpstr>
      <vt:lpstr>Aller Light</vt:lpstr>
      <vt:lpstr>Microsoft YaHei UI</vt:lpstr>
      <vt:lpstr>STIXGeneral-Bold</vt:lpstr>
      <vt:lpstr>STIXGeneral-Regular</vt:lpstr>
      <vt:lpstr>Sosa</vt:lpstr>
      <vt:lpstr>方正隶变_GBK</vt:lpstr>
      <vt:lpstr>Source Sans Pro Light</vt:lpstr>
      <vt:lpstr>汉仪良品线简</vt:lpstr>
      <vt:lpstr>文悦古典明朝体 (非商业使用) W5</vt:lpstr>
      <vt:lpstr>Segoe Print</vt:lpstr>
      <vt:lpstr>仿宋</vt:lpstr>
      <vt:lpstr>Corbel</vt:lpstr>
      <vt:lpstr>隶书</vt:lpstr>
      <vt:lpstr>Malgun Gothic</vt:lpstr>
      <vt:lpstr>Calibri Light</vt:lpstr>
      <vt:lpstr>华文宋体</vt:lpstr>
      <vt:lpstr>华文楷体</vt:lpstr>
      <vt:lpstr>华文新魏</vt:lpstr>
      <vt:lpstr>华文行楷</vt:lpstr>
      <vt:lpstr>华文隶书</vt:lpstr>
      <vt:lpstr>幼圆</vt:lpstr>
      <vt:lpstr>新宋体</vt:lpstr>
      <vt:lpstr>华文彩云</vt:lpstr>
      <vt:lpstr>华文仿宋</vt:lpstr>
      <vt:lpstr>方正姚体</vt:lpstr>
      <vt:lpstr>方正舒体</vt:lpstr>
      <vt:lpstr>华文细黑</vt:lpstr>
      <vt:lpstr>华文琥珀</vt:lpstr>
      <vt:lpstr>黑体</vt:lpstr>
      <vt:lpstr>BatangChe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59</dc:title>
  <dc:creator/>
  <cp:lastModifiedBy>lenovo</cp:lastModifiedBy>
  <cp:revision>53</cp:revision>
  <dcterms:created xsi:type="dcterms:W3CDTF">2017-05-29T09:21:00Z</dcterms:created>
  <dcterms:modified xsi:type="dcterms:W3CDTF">2018-06-04T09:48:35Z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2052-10.1.0.7311</vt:lpwstr>
  </property>
</Properties>
</file>

<file path=docProps/thumbnail.jpeg>
</file>